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D298ECB-BDA8-454B-B442-54EB710B2F68}">
  <a:tblStyle styleId="{DD298ECB-BDA8-454B-B442-54EB710B2F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19fb2d247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19fb2d247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9fb2d247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19fb2d247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9fb2d247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9fb2d247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9fb2d2470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19fb2d247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9fb2d247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9fb2d247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9fb2d247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9fb2d247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9fb2d247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9fb2d247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9fb2d247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19fb2d247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9fb2d247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19fb2d247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nikhilbhathi/data-scientist-salary-us-glassdoor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8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 2, Final Project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idx="1" type="subTitle"/>
          </p:nvPr>
        </p:nvSpPr>
        <p:spPr>
          <a:xfrm>
            <a:off x="1101775" y="-8"/>
            <a:ext cx="40452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of the project</a:t>
            </a:r>
            <a:endParaRPr/>
          </a:p>
        </p:txBody>
      </p:sp>
      <p:sp>
        <p:nvSpPr>
          <p:cNvPr id="129" name="Google Shape;129;p22"/>
          <p:cNvSpPr txBox="1"/>
          <p:nvPr>
            <p:ph idx="2" type="body"/>
          </p:nvPr>
        </p:nvSpPr>
        <p:spPr>
          <a:xfrm>
            <a:off x="0" y="724200"/>
            <a:ext cx="8776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725" y="444050"/>
            <a:ext cx="8656550" cy="469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idx="1" type="subTitle"/>
          </p:nvPr>
        </p:nvSpPr>
        <p:spPr>
          <a:xfrm>
            <a:off x="1198000" y="-8"/>
            <a:ext cx="40452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of the project</a:t>
            </a:r>
            <a:endParaRPr/>
          </a:p>
        </p:txBody>
      </p:sp>
      <p:sp>
        <p:nvSpPr>
          <p:cNvPr id="136" name="Google Shape;136;p23"/>
          <p:cNvSpPr txBox="1"/>
          <p:nvPr>
            <p:ph idx="2" type="body"/>
          </p:nvPr>
        </p:nvSpPr>
        <p:spPr>
          <a:xfrm>
            <a:off x="66600" y="724200"/>
            <a:ext cx="87099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87" y="0"/>
            <a:ext cx="891762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idx="1" type="subTitle"/>
          </p:nvPr>
        </p:nvSpPr>
        <p:spPr>
          <a:xfrm>
            <a:off x="1063825" y="-69808"/>
            <a:ext cx="40452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of the project</a:t>
            </a:r>
            <a:endParaRPr/>
          </a:p>
        </p:txBody>
      </p:sp>
      <p:sp>
        <p:nvSpPr>
          <p:cNvPr id="143" name="Google Shape;143;p24"/>
          <p:cNvSpPr txBox="1"/>
          <p:nvPr>
            <p:ph idx="2" type="body"/>
          </p:nvPr>
        </p:nvSpPr>
        <p:spPr>
          <a:xfrm>
            <a:off x="44400" y="724200"/>
            <a:ext cx="8732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3825" y="370025"/>
            <a:ext cx="7016375" cy="4773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idx="1" type="subTitle"/>
          </p:nvPr>
        </p:nvSpPr>
        <p:spPr>
          <a:xfrm>
            <a:off x="1205400" y="-107101"/>
            <a:ext cx="39306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of the 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5"/>
          <p:cNvSpPr txBox="1"/>
          <p:nvPr>
            <p:ph idx="2" type="body"/>
          </p:nvPr>
        </p:nvSpPr>
        <p:spPr>
          <a:xfrm>
            <a:off x="81400" y="724200"/>
            <a:ext cx="86952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700" y="310825"/>
            <a:ext cx="7330600" cy="483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6"/>
          <p:cNvSpPr txBox="1"/>
          <p:nvPr>
            <p:ph idx="4294967295" type="title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8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i="1" lang="en" sz="1600"/>
              <a:t>One Team, One Goal.</a:t>
            </a:r>
            <a:endParaRPr i="1" sz="1600"/>
          </a:p>
        </p:txBody>
      </p:sp>
      <p:sp>
        <p:nvSpPr>
          <p:cNvPr id="158" name="Google Shape;158;p26"/>
          <p:cNvSpPr txBox="1"/>
          <p:nvPr>
            <p:ph idx="4294967295" type="title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Bjorn Dennisseur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59" name="Google Shape;159;p26"/>
          <p:cNvSpPr txBox="1"/>
          <p:nvPr>
            <p:ph idx="4294967295" type="body"/>
          </p:nvPr>
        </p:nvSpPr>
        <p:spPr>
          <a:xfrm>
            <a:off x="231725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Circle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60" name="Google Shape;160;p26"/>
          <p:cNvSpPr txBox="1"/>
          <p:nvPr>
            <p:ph idx="4294967295" type="title"/>
          </p:nvPr>
        </p:nvSpPr>
        <p:spPr>
          <a:xfrm>
            <a:off x="2449668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Funmi Adeboye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1" name="Google Shape;161;p26"/>
          <p:cNvSpPr txBox="1"/>
          <p:nvPr>
            <p:ph idx="4294967295" type="title"/>
          </p:nvPr>
        </p:nvSpPr>
        <p:spPr>
          <a:xfrm>
            <a:off x="4667629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Jessica Howard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2" name="Google Shape;162;p26"/>
          <p:cNvSpPr txBox="1"/>
          <p:nvPr>
            <p:ph idx="4294967295" type="body"/>
          </p:nvPr>
        </p:nvSpPr>
        <p:spPr>
          <a:xfrm>
            <a:off x="2449668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Square</a:t>
            </a:r>
            <a:r>
              <a:rPr lang="en" sz="1200">
                <a:solidFill>
                  <a:schemeClr val="dk2"/>
                </a:solidFill>
              </a:rPr>
              <a:t>r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63" name="Google Shape;163;p26"/>
          <p:cNvSpPr txBox="1"/>
          <p:nvPr>
            <p:ph idx="4294967295" type="body"/>
          </p:nvPr>
        </p:nvSpPr>
        <p:spPr>
          <a:xfrm>
            <a:off x="4667629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Triangle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64" name="Google Shape;164;p26"/>
          <p:cNvSpPr txBox="1"/>
          <p:nvPr>
            <p:ph idx="4294967295" type="title"/>
          </p:nvPr>
        </p:nvSpPr>
        <p:spPr>
          <a:xfrm>
            <a:off x="688559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Rasaq Sule-Odu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5" name="Google Shape;165;p26"/>
          <p:cNvSpPr txBox="1"/>
          <p:nvPr>
            <p:ph idx="4294967295" type="body"/>
          </p:nvPr>
        </p:nvSpPr>
        <p:spPr>
          <a:xfrm>
            <a:off x="6885590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X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</a:t>
            </a:r>
            <a:endParaRPr/>
          </a:p>
        </p:txBody>
      </p:sp>
      <p:cxnSp>
        <p:nvCxnSpPr>
          <p:cNvPr id="171" name="Google Shape;171;p27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" name="Google Shape;172;p27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976112" y="2674713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Sourcing for data and cleaning of data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74" name="Google Shape;174;p27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27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Modeling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77" name="Google Shape;177;p27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27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To be continued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80" name="Google Shape;180;p27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81" name="Google Shape;181;p27"/>
            <p:cNvCxnSpPr>
              <a:stCxn id="182" idx="6"/>
              <a:endCxn id="183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82" name="Google Shape;182;p27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Question</a:t>
            </a:r>
            <a:r>
              <a:rPr b="1" lang="en" sz="4800"/>
              <a:t>: </a:t>
            </a:r>
            <a:r>
              <a:rPr lang="en" sz="4800"/>
              <a:t>If having 5 or more skillsets equals higher salary?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Source: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74000" y="1776175"/>
            <a:ext cx="9006600" cy="32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compiled data was found on </a:t>
            </a:r>
            <a:r>
              <a:rPr lang="en" sz="1800"/>
              <a:t>kaggle</a:t>
            </a:r>
            <a:r>
              <a:rPr lang="en" sz="1800"/>
              <a:t> but the dataset was </a:t>
            </a:r>
            <a:r>
              <a:rPr lang="en" sz="1800"/>
              <a:t>scraped</a:t>
            </a:r>
            <a:r>
              <a:rPr lang="en" sz="1800"/>
              <a:t> from the Glassdoor website using selenium scrapper by Nikhil Bhathi, a nuclear scientist at Nova Scotia.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Weblink: </a:t>
            </a:r>
            <a:r>
              <a:rPr lang="en" sz="115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https://www.kaggle.com/nikhilbhathi/data-scientist-salary-us-glassdoor</a:t>
            </a:r>
            <a:endParaRPr sz="1800"/>
          </a:p>
        </p:txBody>
      </p:sp>
      <p:graphicFrame>
        <p:nvGraphicFramePr>
          <p:cNvPr id="81" name="Google Shape;81;p15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{DD298ECB-BDA8-454B-B442-54EB710B2F68}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6" name="Google Shape;86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Exploration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" name="Google Shape;88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Dropping redundant Columns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Changed “Categorical Data” to “</a:t>
            </a:r>
            <a:r>
              <a:rPr lang="en" sz="2400"/>
              <a:t>Numerical</a:t>
            </a:r>
            <a:r>
              <a:rPr lang="en" sz="2400"/>
              <a:t> Data” by the means of “pandas.get_dummies”, though “OneHotEncoder” was explored during the proc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Removing rolls with “-1” dataset.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1" type="subTitle"/>
          </p:nvPr>
        </p:nvSpPr>
        <p:spPr>
          <a:xfrm>
            <a:off x="-1192450" y="137417"/>
            <a:ext cx="40452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</a:t>
            </a:r>
            <a:endParaRPr/>
          </a:p>
        </p:txBody>
      </p:sp>
      <p:sp>
        <p:nvSpPr>
          <p:cNvPr id="94" name="Google Shape;94;p17"/>
          <p:cNvSpPr txBox="1"/>
          <p:nvPr>
            <p:ph idx="2" type="body"/>
          </p:nvPr>
        </p:nvSpPr>
        <p:spPr>
          <a:xfrm>
            <a:off x="74000" y="724200"/>
            <a:ext cx="87024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1399" y="0"/>
            <a:ext cx="43212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idx="1" type="subTitle"/>
          </p:nvPr>
        </p:nvSpPr>
        <p:spPr>
          <a:xfrm>
            <a:off x="1812250" y="107792"/>
            <a:ext cx="40452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</a:t>
            </a:r>
            <a:endParaRPr/>
          </a:p>
        </p:txBody>
      </p:sp>
      <p:sp>
        <p:nvSpPr>
          <p:cNvPr id="101" name="Google Shape;101;p18"/>
          <p:cNvSpPr txBox="1"/>
          <p:nvPr>
            <p:ph idx="2" type="body"/>
          </p:nvPr>
        </p:nvSpPr>
        <p:spPr>
          <a:xfrm>
            <a:off x="51800" y="724200"/>
            <a:ext cx="8724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9524"/>
            <a:ext cx="9143999" cy="4084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idx="1" type="subTitle"/>
          </p:nvPr>
        </p:nvSpPr>
        <p:spPr>
          <a:xfrm flipH="1">
            <a:off x="1575425" y="100392"/>
            <a:ext cx="40452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</a:t>
            </a:r>
            <a:endParaRPr/>
          </a:p>
        </p:txBody>
      </p:sp>
      <p:sp>
        <p:nvSpPr>
          <p:cNvPr id="108" name="Google Shape;108;p19"/>
          <p:cNvSpPr txBox="1"/>
          <p:nvPr>
            <p:ph idx="2" type="body"/>
          </p:nvPr>
        </p:nvSpPr>
        <p:spPr>
          <a:xfrm>
            <a:off x="118400" y="724200"/>
            <a:ext cx="8658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55847"/>
            <a:ext cx="9143998" cy="4031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the analysis phase of the project.</a:t>
            </a:r>
            <a:endParaRPr/>
          </a:p>
        </p:txBody>
      </p:sp>
      <p:sp>
        <p:nvSpPr>
          <p:cNvPr id="115" name="Google Shape;115;p20"/>
          <p:cNvSpPr txBox="1"/>
          <p:nvPr>
            <p:ph idx="1" type="subTitle"/>
          </p:nvPr>
        </p:nvSpPr>
        <p:spPr>
          <a:xfrm>
            <a:off x="265500" y="3285933"/>
            <a:ext cx="38370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Outlines</a:t>
            </a:r>
            <a:endParaRPr/>
          </a:p>
        </p:txBody>
      </p:sp>
      <p:sp>
        <p:nvSpPr>
          <p:cNvPr id="116" name="Google Shape;116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Separation of the Features(X) from the Target(Y)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Splitting the data into Training &amp;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Creating the model by using LinearRegression and fitting the model to the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Predicting the test set result and mean squared error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Creating features for Random Forest Regressor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Plotting Features Importances against Relative Imporance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idx="1" type="subTitle"/>
          </p:nvPr>
        </p:nvSpPr>
        <p:spPr>
          <a:xfrm>
            <a:off x="176675" y="-8"/>
            <a:ext cx="40452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of the project</a:t>
            </a:r>
            <a:endParaRPr/>
          </a:p>
        </p:txBody>
      </p:sp>
      <p:sp>
        <p:nvSpPr>
          <p:cNvPr id="122" name="Google Shape;122;p21"/>
          <p:cNvSpPr txBox="1"/>
          <p:nvPr>
            <p:ph idx="2" type="body"/>
          </p:nvPr>
        </p:nvSpPr>
        <p:spPr>
          <a:xfrm>
            <a:off x="51800" y="724200"/>
            <a:ext cx="8724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84384"/>
            <a:ext cx="9144002" cy="3974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